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43</c:v>
                </c:pt>
                <c:pt idx="4">
                  <c:v>3</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0.17585589855499961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9.1764000000000401E-2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0.95800600000000014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9.1763999999999513E-2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0.32914900000000014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0.63526600000000055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6.7729749999999997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0.17805517342529953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9.1372000000000675E-2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0.95390899999999945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9.1371999999999787E-2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0.32774099999999962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0.86851000000000056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7.1943809999999999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1.6211209999999996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0.39145400000000041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0.10913400000000006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1.1393479999999991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0.10913400000000095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0.39145399999999952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0.1887660000000011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8.8271219999999992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8.6558000000000135E-2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0.34730900000000009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9.682699999999933E-2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1.0108620000000004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9.6827000000000218E-2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0.34730900000000009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0.58663799999999977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6.8427009999999999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0.19351699999999994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0.31924900000000012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8.9004000000000083E-2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0.92919100000000032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8.9003999999999195E-2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0.319249000000001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0.83143800000000034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8.0037099999999999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0.14977299999999971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0.11822599999999994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3.2959999999999212E-2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0.34410300000000049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3.2960000000000989E-2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0.11822599999999994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0.22597799999999957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9.1817010000000003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8</c:v>
                </c:pt>
                <c:pt idx="1">
                  <c:v>32</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9.6722999999999892E-2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0.32553700000000019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9.0756999999999532E-2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0.94749100000000031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9.0756999999999977E-2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0.32553699999999974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0.7589750000000004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4.6308829999999999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0.3461470000000002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0.33616299999999999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9.3719999999999359E-2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0.97842099999999999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9.3720000000000248E-2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0.33616299999999999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0.88077000000000005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6.5398930000000002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0.38323898525759947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0.15216399999999997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1.5885629999999997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0.15216299999999983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0.54579400000000078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0.68549100000000074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7.3099480000000003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0.88306399999999918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0.40598000000000045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0.1131840000000004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1.1816259999999987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0.1131840000000004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0.40597999999999956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0.39025400000000054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8.0399429999999992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1.2053790000000002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0.41484699999999997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0.11565599999999954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1.207433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0.11565600000000043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0.41484699999999997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0.86848400000000048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6.2388620000000001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Leaving hospital Q37. Did hospital staff discuss with you whether you would need any additional equipment in your home, or any changes to your home, after leaving the hospital?</c:v>
                </c:pt>
                <c:pt idx="3">
                  <c:v>The hospital and ward Q5. Were you ever prevented from sleeping at night by noise from staff?</c:v>
                </c:pt>
                <c:pt idx="4">
                  <c:v>The hospital and ward Q7. Did the hospital staff explain the reasons for changing wards during the night in a way you could understand?</c:v>
                </c:pt>
              </c:strCache>
            </c:strRef>
          </c:cat>
          <c:val>
            <c:numRef>
              <c:f>Sheet1!$B$2:$B$6</c:f>
              <c:numCache>
                <c:formatCode>0.0</c:formatCode>
                <c:ptCount val="5"/>
                <c:pt idx="0">
                  <c:v>7</c:v>
                </c:pt>
                <c:pt idx="1">
                  <c:v>7.2</c:v>
                </c:pt>
                <c:pt idx="2">
                  <c:v>8.8000000000000007</c:v>
                </c:pt>
                <c:pt idx="3">
                  <c:v>8.6</c:v>
                </c:pt>
                <c:pt idx="4">
                  <c:v>7.1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Your care and treatment Q27. Were you able to discuss your condition or treatment with hospital staff without being overheard?</c:v>
                </c:pt>
                <c:pt idx="2">
                  <c:v>Leaving hospital Q37. Did hospital staff discuss with you whether you would need any additional equipment in your home, or any changes to your home, after leaving the hospital?</c:v>
                </c:pt>
                <c:pt idx="3">
                  <c:v>The hospital and ward Q5. Were you ever prevented from sleeping at night by noise from staff?</c:v>
                </c:pt>
                <c:pt idx="4">
                  <c:v>The hospital and ward Q7. Did the hospital staff explain the reasons for changing wards during the night in a way you could understand?</c:v>
                </c:pt>
              </c:strCache>
            </c:strRef>
          </c:cat>
          <c:val>
            <c:numRef>
              <c:f>Sheet1!$C$2:$C$6</c:f>
              <c:numCache>
                <c:formatCode>0.0</c:formatCode>
                <c:ptCount val="5"/>
                <c:pt idx="0">
                  <c:v>6</c:v>
                </c:pt>
                <c:pt idx="1">
                  <c:v>6.3</c:v>
                </c:pt>
                <c:pt idx="2">
                  <c:v>8.3000000000000007</c:v>
                </c:pt>
                <c:pt idx="3">
                  <c:v>8.1</c:v>
                </c:pt>
                <c:pt idx="4">
                  <c:v>6.7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Your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Your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Your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Your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Your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Your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Your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Your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1.29732188844937</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9.1426557190600055E-2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0.12682599999999999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1.3240529999999999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0.12682700000000002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0.45491500000000018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0.81952399999999992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1.2973220000000001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Your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Your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Your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Your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Your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Your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Your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Your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9.0835688664183891</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Q12. How would you rate the hospital food?</c:v>
                </c:pt>
                <c:pt idx="2">
                  <c:v>Leaving hospital Q43. Did hospital staff tell you who to contact if you were worried about your condition or treatment after you left hospital?</c:v>
                </c:pt>
                <c:pt idx="3">
                  <c:v>The hospital and ward Q13. Did you get enough help from staff to eat your meals?</c:v>
                </c:pt>
                <c:pt idx="4">
                  <c:v>Leaving hospital Q35. To what extent did staff involve you in decisions about you leaving hospital?</c:v>
                </c:pt>
              </c:strCache>
            </c:strRef>
          </c:cat>
          <c:val>
            <c:numRef>
              <c:f>Sheet1!$B$2:$B$6</c:f>
              <c:numCache>
                <c:formatCode>0.0</c:formatCode>
                <c:ptCount val="5"/>
                <c:pt idx="0">
                  <c:v>5.0999999999999996</c:v>
                </c:pt>
                <c:pt idx="1">
                  <c:v>6.5</c:v>
                </c:pt>
                <c:pt idx="2">
                  <c:v>7.3</c:v>
                </c:pt>
                <c:pt idx="3">
                  <c:v>7.3</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Q12. How would you rate the hospital food?</c:v>
                </c:pt>
                <c:pt idx="2">
                  <c:v>Leaving hospital Q43. Did hospital staff tell you who to contact if you were worried about your condition or treatment after you left hospital?</c:v>
                </c:pt>
                <c:pt idx="3">
                  <c:v>The hospital and ward Q13. Did you get enough help from staff to eat your meals?</c:v>
                </c:pt>
                <c:pt idx="4">
                  <c:v>Leaving hospital Q35. To what extent did staff involve you in decisions about you leaving hospital?</c:v>
                </c:pt>
              </c:strCache>
            </c:strRef>
          </c:cat>
          <c:val>
            <c:numRef>
              <c:f>Sheet1!$C$2:$C$6</c:f>
              <c:numCache>
                <c:formatCode>0.0</c:formatCode>
                <c:ptCount val="5"/>
                <c:pt idx="0">
                  <c:v>5.9</c:v>
                </c:pt>
                <c:pt idx="1">
                  <c:v>7</c:v>
                </c:pt>
                <c:pt idx="2">
                  <c:v>7.6</c:v>
                </c:pt>
                <c:pt idx="3">
                  <c:v>7.5</c:v>
                </c:pt>
                <c:pt idx="4">
                  <c:v>6.9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0.25797700000000034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0.22076400000000085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6.154699999999913E-2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0.64254500000000014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6.1547000000000907E-2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0.22076399999999907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8.5435000000000372E-2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9.0835690000000007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Your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Your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Your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Your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Your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Your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Your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Your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8.0946700351828493</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0.26961302827430078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8.0792999999999893E-2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0.84347300000000036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8.0793999999999144E-2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0.28979799999999933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0.4689690000000013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8.0946700000000007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6.2</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3.8</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1.9000000000000004</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Your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Your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Your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Your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Your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Your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Your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Your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7.1945555153407197</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0.30000000000000071</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9.4</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0.59999999999999964</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9.1</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0.49543044194090058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0.16551999999999989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1.728008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0.75922399999999968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0.79516800000000032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6.8498380000000001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3.4000000000000004</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0.39269865905419987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0.16288700000000045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1.7005100000000004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0.74714199999999842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8.0573000000001116E-2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7.5392729999999997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7.1</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Your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Your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Your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Your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Your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Your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Your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Your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7.7236534523314004</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7.2</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c:v>
                </c:pt>
                <c:pt idx="1">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c:v>
                </c:pt>
                <c:pt idx="1">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6.9</c:v>
                </c:pt>
                <c:pt idx="1">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3.0999999999999996</c:v>
                </c:pt>
                <c:pt idx="1">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1.9</c:v>
                </c:pt>
                <c:pt idx="1">
                  <c:v>0.8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8.1</c:v>
                </c:pt>
                <c:pt idx="1">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94.941599999999994</c:v>
                </c:pt>
                <c:pt idx="1">
                  <c:v>0.7782</c:v>
                </c:pt>
                <c:pt idx="2">
                  <c:v>1.5564</c:v>
                </c:pt>
                <c:pt idx="3">
                  <c:v>0.3891</c:v>
                </c:pt>
                <c:pt idx="4">
                  <c:v>0.1946</c:v>
                </c:pt>
                <c:pt idx="5">
                  <c:v>2.1400999999999999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9.5388999999999946E-2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0.45137800000000006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0.12584099999999943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1.3137610000000004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0.57721899999999948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0.50886900000000068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7.6605369999999997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8.5</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4.9418097101900038E-2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0.18442999999999987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1.925427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0.84596400000000038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1.6690579999999997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6.9943070000000001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0.18427500000000041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0.27995199999999976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7.8047999999999895E-2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0.81481500000000118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0.35800099999999979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0.58065399999999912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8.581804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7.3729999999999407E-2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0.29306199999999993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8.1704000000000221E-2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0.85297299999999954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0.37476600000000104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0.43150400000000033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8.0909289999999991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0.24630909375559984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0.19129899999999989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1.9971360000000002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0.87746999999999975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0.45950799999999958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7.089861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7.8196000000000154E-2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0.23518699999999981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6.5568000000000737E-2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0.68452399999999969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6.5568999999999988E-2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0.23518600000000056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0.14149699999999932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9.0892459999999993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0.27978202279209974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0.10077699999999989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1.0520929999999993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0.10077700000000078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0.36147500000000043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0.2679759999999991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8.2226820000000007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0.19960136853580046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0.10032599999999992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1.0473910000000002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0.10032599999999903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0.35985900000000015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0.37913200000000025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8.2052169999999993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21.073599999999999</c:v>
                </c:pt>
                <c:pt idx="1">
                  <c:v>0.59640000000000004</c:v>
                </c:pt>
                <c:pt idx="2">
                  <c:v>73.757499999999993</c:v>
                </c:pt>
                <c:pt idx="3">
                  <c:v>0.1988</c:v>
                </c:pt>
                <c:pt idx="4">
                  <c:v>0.1988</c:v>
                </c:pt>
                <c:pt idx="5">
                  <c:v>0.59640000000000004</c:v>
                </c:pt>
                <c:pt idx="6">
                  <c:v>0</c:v>
                </c:pt>
                <c:pt idx="7">
                  <c:v>1.9881</c:v>
                </c:pt>
                <c:pt idx="8">
                  <c:v>1.5905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0.50747999999999927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0.40009800000000073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0.11154399999999942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1.1645069999999995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0.11154400000000031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0.40009799999999984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0.33181599999999989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8.2785229999999999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0.35379896031469915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0.11295800000000078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1.1792689999999997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0.11295900000000003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0.40516899999999989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0.6983460000000008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6.4871169999999996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0.37819800992980035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0.14192599999999977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1.4816839999999996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0.14192599999999977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0.50907300000000077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0.4541839999999997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7.2583690000000001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0.42589253586259979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0.18690400000000018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1.9512540000000005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0.18690399999999929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0.67040699999999998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0.92654800000000126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5.1035820000000003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0.3011569999999999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0.18499100000000013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5.1573999999998676E-2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0.53842600000000118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5.1574000000000453E-2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0.18499099999999835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5.2011000000000251E-2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9.3453210000000002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0.76949999999999996</c:v>
                </c:pt>
                <c:pt idx="1">
                  <c:v>0.23050000000000004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0.76949999999999996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Your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Your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Your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Your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Your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Your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Your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Your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8.7688870671264993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0.11791700000000027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0.24094599999999922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6.7173999999999623E-2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0.70128400000000113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6.7173999999999623E-2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0.24094499999999996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0.20662899999999951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8.6501149999999996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1.2769000000000474E-2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0.19841899999999946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5.5318000000001533E-2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0.57751000000000019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5.5317999999999756E-2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0.19841899999999946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0.1814549999999997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9.1039790000000007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0.18147223587500072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7.8946000000000183E-2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0.82419399999999854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7.8947000000001211E-2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0.28317399999999893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0.12126500000000107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8.5525680000000008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48.712899999999998</c:v>
                </c:pt>
                <c:pt idx="2">
                  <c:v>51.089100000000002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Your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Your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Your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Your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Your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Your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Your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Your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8.3261468373056502</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0.13582800000000006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0.27882899999999999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7.7735999999999805E-2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0.81154800000000016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7.7735000000000554E-2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0.27882999999999925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0.18919800000000109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8.6443510000000003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5.8305000000000717E-2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0.24050599999999989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6.7050999999999306E-2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0.70000399999999985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6.7051000000001082E-2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0.24050499999999886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1.4389000000001317E-2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8.9262239999999995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0.10494100000000017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0.29710399999999915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8.2831000000000543E-2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0.86473800000000089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8.2829999999999515E-2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0.29710399999999915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7.5472000000001316E-2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8.5507159999999995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0.44620599999999921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0.35436300000000021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9.8793999999999826E-2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1.0313940000000006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9.8793999999999826E-2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0.35436299999999932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0.75418300000000116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7.1832969999999996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Your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Your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Your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Your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Your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Your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Your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Your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8.1054257518740993</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0.41836299999999937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0.28462700000000041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7.9352000000000089E-2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0.82842100000000052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7.9352000000000089E-2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0.28462699999999863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0.23912600000000062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7.7666969999999997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0.19567870072940075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8.8476999999999251E-2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0.92368600000000001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8.8477000000000139E-2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0.31735700000000033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0.61615700000000029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6.9102230000000002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0.1377404676038001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6.2134999999999607E-2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0.64868300000000012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6.2134999999999607E-2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0.22287299999999988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0.28575600000000101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8.7781579999999995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0.18466299999999958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0.37744900000000037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0.10522999999999971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1.0985869999999993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0.1052300000000006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0.37744900000000037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0.56870299999999929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7.5983080000000003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0.15009702761539945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0.14432300000000087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1.5067029999999999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0.14432199999999984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0.51766899999999971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1.5943840000000007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7.2315899999999997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4.0856000000000003</c:v>
                </c:pt>
                <c:pt idx="1">
                  <c:v>7.3929999999999998</c:v>
                </c:pt>
                <c:pt idx="2">
                  <c:v>21.984400000000001</c:v>
                </c:pt>
                <c:pt idx="3">
                  <c:v>66.537000000000006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0.12659516872100163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3.8399000000000072E-2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0.40087399999999995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3.8397999999999044E-2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0.13773199999999974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0.15876599999999996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9.5267990000000005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0.22123000000000026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0.20323700000000144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5.6660999999998296E-2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0.59153100000000158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5.6661000000000072E-2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0.20323699999999967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0.21077399999999891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8.8875399999999996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0.26626697606460059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8.6828999999999823E-2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0.90647800000000078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8.6828999999999823E-2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0.31144499999999908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0.44529299999999949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8.1440909999999995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Your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Your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Your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Your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Your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Your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Your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Your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8.2792221709405496</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0.11255799999999994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0.212117000000001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5.9136999999999773E-2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0.6173769999999994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5.9136999999999773E-2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0.212117000000001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0.15991999999999962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9.000769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0.53475900000000021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0.26085799999999981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7.2725000000000151E-2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0.75924099999999939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7.2726000000001179E-2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0.26085799999999892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0.41665099999999988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7.7696110000000003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7.5471000000000288E-2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0.29848499999999945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8.3216000000000179E-2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0.86875899999999984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8.3215000000000927E-2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0.2984859999999987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0.48586500000000044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8.0672859999999993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Your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Your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Your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Your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Your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Your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Your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Your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7.2347379744128304</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RWF | Maidstone and Tunbridge Wells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RWF | Maidstone and Tunbridge Wells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RWF | Maidstone and Tunbridge Wells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Maidstone and Tunbridge Wells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842663976"/>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525685592"/>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404421048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9964364"/>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304000327"/>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Q35. To what extent did staff involve you in decisions about you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639925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249865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729544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512429295"/>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39061083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2851853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06432313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80080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40396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27065539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65846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53435366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87298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809922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4900258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21993830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267857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5880877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189315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19344563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6411567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401585908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413118815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79698911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31709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53405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0165083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49706997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8552667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15340312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92945345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61155438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09973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07621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068760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3312987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135230651"/>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207938190"/>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31369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54045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85804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9869048"/>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76991973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1705270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1332635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3095034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433225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21074685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83650775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86155975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74234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35457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40503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818578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44934995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275649480"/>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000123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63886190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031161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54673291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0471274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26389543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4087686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28216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54270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35038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5215302"/>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10848790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900970771"/>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8553530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64283297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975156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4888715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79613683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75537021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75971846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95970871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384310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74608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589921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10748037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06088976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981833438"/>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22068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7126534"/>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81035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153822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426249983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092356926"/>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997235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91106112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7697081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88306406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85846648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32533910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22435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94540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23449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5093128"/>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260327077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45428784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337426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209712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70138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07591339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27490704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06211631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233810983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207702558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01154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23223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706257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334080103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86459677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69692203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551694037"/>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62684052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04077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70496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618158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02728823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13405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04148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85020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604686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43492028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10995767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5851448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31805324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684964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674299004"/>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22837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0657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95493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9935433"/>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37985342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70402223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411213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64662889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295074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16905623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92162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03720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35739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844872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99696741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307745546"/>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6634930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403255704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3235255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033999838"/>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75537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71817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07183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0947469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7171687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17939876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7348718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6301845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30441091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67144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98664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66159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0134742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42784594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2377905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39899519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29903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3996728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4060934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08553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52190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165848450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19201601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6726333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39883951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042844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3272313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8610769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(209)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20275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03188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12501035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181031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41072141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7614429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55523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50790494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4617693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98608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8852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5622539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31544479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94841201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8137858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14527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4283961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8285361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(143)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70621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2745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6250453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83622067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8197153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157616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58023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90154699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874935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78989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17650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34051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92185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9989931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55974411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29902304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5758593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81675679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3362151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(84)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450738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40763085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17989500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8755726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(216)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4076840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42615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76917447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6319340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22654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21387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6929294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2988557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0114227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25485254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0793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0074182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904904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29199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13067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5060329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56306980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61264771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4552977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03589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0389892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8168236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(223)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20583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7001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9923869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1390692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77231868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654191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32412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5342657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20472498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(222)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64006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62625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76174682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56104570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8368571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92193974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8341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46325605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35347467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323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316798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1027333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4159808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5472384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5316846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81525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1837117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6045442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(190)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(231)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26094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37323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4236337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40313615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203713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(199)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3175752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7858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996024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5415680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(218)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95867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71378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65921217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1038935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8571022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27700886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46331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2689186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305343961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(264)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51288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34058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4529329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21090149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6247312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49238372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4982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7584290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357956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591544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13560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8026492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5072958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1543673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3811583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46706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4631393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68903383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99794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44820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517983880"/>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8299305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30781660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53750696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12316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8271359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07665797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208416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09055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7081290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40850875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2386878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(224)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8972098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74315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1432156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63731147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845694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4562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149751928"/>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17587232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36172302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47833037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81845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2722028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13877787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(206)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71095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31219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21542387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5372351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8098070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(201)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7979418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52977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1106952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05921445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62604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69582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772766032"/>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3933684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1699839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208077176"/>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51625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768128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13768470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(119)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(142)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413345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357626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6921575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75519946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7288968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(192)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3066687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36373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3210567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0472216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716022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08128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418601175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95456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9948892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5363153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MAIDSTONE HOSPITAL (220)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THE TUNBRIDGE WELLS HOSPITAL (283)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74452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36476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33243017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332483872"/>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9565396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00564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60845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4260291350"/>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32967874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395266823"/>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03823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703973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784208515"/>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00703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97697543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157299324"/>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67570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24385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5489045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157881004"/>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30800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5068251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98617813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2813244389"/>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92204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57360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01532708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065575755"/>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77051123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06264565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52476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2860541"/>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678539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8784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91075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2165520"/>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01083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679316825"/>
              </p:ext>
            </p:extLst>
          </p:nvPr>
        </p:nvGraphicFramePr>
        <p:xfrm>
          <a:off x="468000" y="1548000"/>
          <a:ext cx="11253864" cy="112776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Q5. Were you ever prevented from sleeping at night by noise from other patients?
Q5. Were you ever prevented from sleeping at night by noise from staff?
Q40. To what extent did you understand the information you were given about what you should or should not do after leaving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88957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813750925"/>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Q27. Were you able to discuss your condition or treatment with hospital staff without being overheard?</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07288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578886801"/>
              </p:ext>
            </p:extLst>
          </p:nvPr>
        </p:nvGraphicFramePr>
        <p:xfrm>
          <a:off x="469068" y="1548000"/>
          <a:ext cx="11253864" cy="323401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-0.3</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Q48. Overall, how was your experience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9676683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Q28. Were you given enough privacy when being examined or treated?</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6707682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61525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Maidstone and Tunbridge Wells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097457572"/>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Privacy for discussions: patients being able to discuss their condition or treatment with hospital staff without being overheard
Equipment and adaptations in the home: hospital staff discussing if any equipment or home adaptations were needed when leaving hospital
Noise from staff: patients not being bothered by noise at night from staff
Changing wards during the night: staff explaining the reason for patients needing to change wards during the night</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4148688983"/>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Quality of food: patients describing the hospital food as good
Contact: patients being given information about who to contact if they were worried about their condition or treatment after leaving hospital
Help with eating: patients being given enough help from staff to eat meals, if needed
Involvement in decisions: patients being involved in decisions about leaving hospital, if they wanted to be</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Maidstone and Tunbridge Wells NHS Trust who had attended in late 2021. Responses were received from 514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41003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249363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514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917789243"/>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076528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667554971"/>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3182964"/>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648717539"/>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640261953"/>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375778637"/>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4095607988"/>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984361456"/>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488171871"/>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23047995"/>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38974433"/>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579530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98873904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08166036"/>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19333</TotalTime>
  <Words>16503</Words>
  <Application>Microsoft Office PowerPoint</Application>
  <PresentationFormat>Widescreen</PresentationFormat>
  <Paragraphs>2341</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Maidstone and Tunbridge Wells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846</cp:revision>
  <dcterms:created xsi:type="dcterms:W3CDTF">2021-03-04T09:52:26Z</dcterms:created>
  <dcterms:modified xsi:type="dcterms:W3CDTF">2022-09-30T12:28:39Z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